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</p:sldMasterIdLst>
  <p:notesMasterIdLst>
    <p:notesMasterId r:id="rId20"/>
  </p:notesMasterIdLst>
  <p:sldIdLst>
    <p:sldId id="257" r:id="rId3"/>
    <p:sldId id="318" r:id="rId4"/>
    <p:sldId id="320" r:id="rId5"/>
    <p:sldId id="321" r:id="rId6"/>
    <p:sldId id="319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4" r:id="rId18"/>
    <p:sldId id="3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7E0E1B-FCE7-4DEE-809F-C913CA296888}" v="160" dt="2024-06-17T13:53:53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79083" autoAdjust="0"/>
  </p:normalViewPr>
  <p:slideViewPr>
    <p:cSldViewPr snapToGrid="0">
      <p:cViewPr varScale="1">
        <p:scale>
          <a:sx n="90" d="100"/>
          <a:sy n="90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8ADA5-2FE2-46A9-87EE-9D49EA47BF0B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04B43-BCC4-41AF-AC14-13A51146C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05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Delft Blue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10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Picture of an photograph taking a picture of a painter with Hague as skyline in style of Van Gogh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22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Shield against misinformation Bahaus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7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Expressionism new ways of social media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53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Painterly style drawings of schooling children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1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Cubism Ethics and 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83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D2D0CE"/>
                </a:solidFill>
                <a:effectLst/>
                <a:latin typeface="-apple-system"/>
              </a:rPr>
              <a:t>contain the ideas of concepts "Transparency, Interpretability, and Alignement with human values" in the style of Abstract Art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4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Tainted Glass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0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Cubism Ethics and AI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74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07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33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Jackson Pollock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2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9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7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 graph showing the benefits of AI in the style of surrealism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95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D2D0CE"/>
                </a:solidFill>
                <a:effectLst/>
                <a:latin typeface="-apple-system"/>
              </a:rPr>
              <a:t>Draw me a picture of "A diagram of a lock and key" in the style of Morrocan cement tiles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53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04B43-BCC4-41AF-AC14-13A51146C9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6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2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24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5801"/>
            <a:ext cx="7661275" cy="2057400"/>
          </a:xfrm>
        </p:spPr>
        <p:txBody>
          <a:bodyPr wrap="square"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B1C8803-0542-76BB-6DF0-FCC5FE74B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4237" y="2819905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16191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35C6E61-8847-4830-9FF4-365A758995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16191" y="3429001"/>
            <a:ext cx="3283527" cy="238023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244063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685804"/>
            <a:ext cx="7661274" cy="2069086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2" y="3429000"/>
            <a:ext cx="3283527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54237" y="2826327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54237" y="3429000"/>
            <a:ext cx="3283527" cy="238023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853487" y="1153397"/>
            <a:ext cx="2871788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7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02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138039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E235B5-1CFD-192F-6EB8-F70885CA8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81" y="3429000"/>
            <a:ext cx="5143501" cy="238024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E227211-DEE4-1F0C-C1BA-C744EE226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282" y="2826327"/>
            <a:ext cx="5143500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6000" y="1153397"/>
            <a:ext cx="5629275" cy="449925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0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688289"/>
            <a:ext cx="5629275" cy="2689838"/>
          </a:xfrm>
        </p:spPr>
        <p:txBody>
          <a:bodyPr anchor="t">
            <a:noAutofit/>
          </a:bodyPr>
          <a:lstStyle>
            <a:lvl1pPr>
              <a:defRPr sz="60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61909" y="1030325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4F64B39-6AAB-933F-C46A-07FA43BE05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61909" y="1632997"/>
            <a:ext cx="4763366" cy="119333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9CC6E57F-E43B-2EE4-AB08-63909F883D55}"/>
              </a:ext>
            </a:extLst>
          </p:cNvPr>
          <p:cNvSpPr/>
          <p:nvPr userDrawn="1"/>
        </p:nvSpPr>
        <p:spPr>
          <a:xfrm>
            <a:off x="400709" y="5885947"/>
            <a:ext cx="11328458" cy="1"/>
          </a:xfrm>
          <a:prstGeom prst="line">
            <a:avLst/>
          </a:prstGeom>
          <a:ln w="12700">
            <a:solidFill>
              <a:srgbClr val="000000"/>
            </a:solidFill>
            <a:miter/>
          </a:ln>
        </p:spPr>
        <p:txBody>
          <a:bodyPr lIns="34289" rIns="34289"/>
          <a:lstStyle/>
          <a:p>
            <a:endParaRPr sz="135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14F2A9-59FA-754E-5B1E-11A58CA07A3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61909" y="2836716"/>
            <a:ext cx="4763366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B23DCBD-0AA5-7D57-EC78-48DF1E6328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61909" y="3439389"/>
            <a:ext cx="4763366" cy="14115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D96AF8D7-D3E5-B5C6-030A-DFBC5AEC7D0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2282" y="3616037"/>
            <a:ext cx="5503718" cy="20719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6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D049-71FF-411B-BCE5-A051E826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7692D-ABCF-997B-650B-266DF91A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CE306B-148D-CE50-D43B-2DEE1378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411AD-3E1B-501F-B9F8-D0AAF3F5F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49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72686-CE9D-3B74-9DE2-86FB708C1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748"/>
            <a:ext cx="27432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D822D6-F437-1E07-DBC9-57FD7321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748"/>
            <a:ext cx="4114800" cy="3643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AF305-6821-F7EE-9D30-6FE81EC2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179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BE5FA-A73B-B042-4DB2-FDFE66B5A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0" y="688288"/>
            <a:ext cx="4433455" cy="3966824"/>
          </a:xfrm>
        </p:spPr>
        <p:txBody>
          <a:bodyPr anchor="t">
            <a:noAutofit/>
          </a:bodyPr>
          <a:lstStyle>
            <a:lvl1pPr>
              <a:defRPr sz="7500" b="0">
                <a:latin typeface="+mn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4AF4F-C46E-4A7B-AF85-1B8E60C4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73946-9152-2148-B286-BEF1B04A81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42E324-B3F9-BA8B-E636-0DB5DCF6B8A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6096000" cy="685799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4E5E201-FB99-8711-C52C-CBA123864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1636" y="5936851"/>
            <a:ext cx="3283527" cy="602673"/>
          </a:xfrm>
        </p:spPr>
        <p:txBody>
          <a:bodyPr anchor="b">
            <a:normAutofit/>
          </a:bodyPr>
          <a:lstStyle>
            <a:lvl1pPr marL="0" indent="0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35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8">
          <p15:clr>
            <a:srgbClr val="FBAE40"/>
          </p15:clr>
        </p15:guide>
        <p15:guide id="2" pos="9848">
          <p15:clr>
            <a:srgbClr val="FBAE40"/>
          </p15:clr>
        </p15:guide>
        <p15:guide id="3" pos="5120">
          <p15:clr>
            <a:srgbClr val="FBAE40"/>
          </p15:clr>
        </p15:guide>
        <p15:guide id="4" orient="horz" pos="54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D9625-ED1C-9C68-D8B9-B6502FCCB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523"/>
            <a:ext cx="10515600" cy="132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293A9-2FAF-A155-DC7A-FE995344A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229"/>
            <a:ext cx="10515600" cy="4351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1B5DE-B15D-9D1C-21D2-953FFCB00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323958"/>
            <a:ext cx="373155" cy="3643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2D20E-321F-EE4C-A76D-7EFD4B1BDA0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2CC72135-826E-3084-1ACC-9293218F24EE}"/>
              </a:ext>
            </a:extLst>
          </p:cNvPr>
          <p:cNvGrpSpPr/>
          <p:nvPr userDrawn="1"/>
        </p:nvGrpSpPr>
        <p:grpSpPr>
          <a:xfrm>
            <a:off x="11350549" y="6275881"/>
            <a:ext cx="378619" cy="267073"/>
            <a:chOff x="0" y="0"/>
            <a:chExt cx="504824" cy="356095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024BCD63-D1A0-9E6D-3EA4-16D1E0509D18}"/>
                </a:ext>
              </a:extLst>
            </p:cNvPr>
            <p:cNvSpPr/>
            <p:nvPr/>
          </p:nvSpPr>
          <p:spPr>
            <a:xfrm>
              <a:off x="0" y="180134"/>
              <a:ext cx="50482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3E483999-BF7F-A26B-845E-8C65CD948361}"/>
                </a:ext>
              </a:extLst>
            </p:cNvPr>
            <p:cNvSpPr/>
            <p:nvPr/>
          </p:nvSpPr>
          <p:spPr>
            <a:xfrm>
              <a:off x="324689" y="0"/>
              <a:ext cx="177185" cy="17718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B9696663-8271-B1D6-1A2F-9E2DDAA3DD5E}"/>
                </a:ext>
              </a:extLst>
            </p:cNvPr>
            <p:cNvSpPr/>
            <p:nvPr/>
          </p:nvSpPr>
          <p:spPr>
            <a:xfrm flipV="1">
              <a:off x="324689" y="178911"/>
              <a:ext cx="177185" cy="17718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sz="1350"/>
            </a:p>
          </p:txBody>
        </p:sp>
      </p:grpSp>
      <p:sp>
        <p:nvSpPr>
          <p:cNvPr id="11" name="textruta 3">
            <a:extLst>
              <a:ext uri="{FF2B5EF4-FFF2-40B4-BE49-F238E27FC236}">
                <a16:creationId xmlns:a16="http://schemas.microsoft.com/office/drawing/2014/main" id="{2DC00BBB-96D5-E144-A351-6386B4BABF32}"/>
              </a:ext>
            </a:extLst>
          </p:cNvPr>
          <p:cNvSpPr txBox="1"/>
          <p:nvPr userDrawn="1"/>
        </p:nvSpPr>
        <p:spPr>
          <a:xfrm>
            <a:off x="10707476" y="6260827"/>
            <a:ext cx="75978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sz="2000">
                <a:solidFill>
                  <a:srgbClr val="000000"/>
                </a:solidFill>
              </a:defRPr>
            </a:lvl1pPr>
          </a:lstStyle>
          <a:p>
            <a:r>
              <a:rPr sz="15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27664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9" r:id="rId7"/>
    <p:sldLayoutId id="2147483680" r:id="rId8"/>
    <p:sldLayoutId id="2147483681" r:id="rId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>
          <p15:clr>
            <a:srgbClr val="F26B43"/>
          </p15:clr>
        </p15:guide>
        <p15:guide id="2" pos="392">
          <p15:clr>
            <a:srgbClr val="F26B43"/>
          </p15:clr>
        </p15:guide>
        <p15:guide id="3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fif"/><Relationship Id="rId4" Type="http://schemas.openxmlformats.org/officeDocument/2006/relationships/image" Target="../media/image15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f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fif"/><Relationship Id="rId5" Type="http://schemas.openxmlformats.org/officeDocument/2006/relationships/hyperlink" Target="https://github.com/paulospx/ai-powered-finance" TargetMode="External"/><Relationship Id="rId4" Type="http://schemas.openxmlformats.org/officeDocument/2006/relationships/hyperlink" Target="https://github.com/paulo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tile wall&#10;&#10;Description automatically generated">
            <a:extLst>
              <a:ext uri="{FF2B5EF4-FFF2-40B4-BE49-F238E27FC236}">
                <a16:creationId xmlns:a16="http://schemas.microsoft.com/office/drawing/2014/main" id="{5122F743-9FA4-F87D-1046-2B169A6FC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13" b="1506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9">
            <a:extLst>
              <a:ext uri="{FF2B5EF4-FFF2-40B4-BE49-F238E27FC236}">
                <a16:creationId xmlns:a16="http://schemas.microsoft.com/office/drawing/2014/main" id="{27D950E5-0216-AF5B-D269-D6C00D87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AI-Powered Finance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1036CA7-74F0-95FF-7622-90AA71A5918D}"/>
              </a:ext>
            </a:extLst>
          </p:cNvPr>
          <p:cNvSpPr txBox="1">
            <a:spLocks/>
          </p:cNvSpPr>
          <p:nvPr/>
        </p:nvSpPr>
        <p:spPr>
          <a:xfrm>
            <a:off x="7935403" y="4629234"/>
            <a:ext cx="3445766" cy="14853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Paulo P</a:t>
            </a:r>
          </a:p>
        </p:txBody>
      </p:sp>
    </p:spTree>
    <p:extLst>
      <p:ext uri="{BB962C8B-B14F-4D97-AF65-F5344CB8AC3E}">
        <p14:creationId xmlns:p14="http://schemas.microsoft.com/office/powerpoint/2010/main" val="20177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5319318" cy="132355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Potential for AI to Create New Forms of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r="65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643468" y="2840567"/>
            <a:ext cx="37778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potential for AI to create new forms of content, such as synthetic videos and pictures, and the potential for AI to be used in marketing and advertising.</a:t>
            </a:r>
          </a:p>
        </p:txBody>
      </p:sp>
    </p:spTree>
    <p:extLst>
      <p:ext uri="{BB962C8B-B14F-4D97-AF65-F5344CB8AC3E}">
        <p14:creationId xmlns:p14="http://schemas.microsoft.com/office/powerpoint/2010/main" val="149448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Potential for AI to Create New Forms of Misinformation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potential for AI to create new forms of misinformation and disinformation, and the need for defenses against these types of attacks.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720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Potential for AI to Create New Forms of Social Media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potential for AI to create new forms of social media, and the potential for AI to be used in social media platforms.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986A5-A7D1-4022-BAC0-885FB7A141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44570"/>
            <a:ext cx="3344528" cy="1703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Potential for AI to Create New Forms of Education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23C9F-0EBB-803C-056E-21D25D9CD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5" r="3845"/>
          <a:stretch/>
        </p:blipFill>
        <p:spPr>
          <a:xfrm>
            <a:off x="20" y="-1"/>
            <a:ext cx="3975444" cy="4306593"/>
          </a:xfrm>
          <a:custGeom>
            <a:avLst/>
            <a:gdLst/>
            <a:ahLst/>
            <a:cxnLst/>
            <a:rect l="l" t="t" r="r" b="b"/>
            <a:pathLst>
              <a:path w="3975464" h="4365555">
                <a:moveTo>
                  <a:pt x="0" y="0"/>
                </a:moveTo>
                <a:lnTo>
                  <a:pt x="3954724" y="0"/>
                </a:lnTo>
                <a:lnTo>
                  <a:pt x="3944328" y="441228"/>
                </a:lnTo>
                <a:cubicBezTo>
                  <a:pt x="3942781" y="508796"/>
                  <a:pt x="3939430" y="576877"/>
                  <a:pt x="3951159" y="643804"/>
                </a:cubicBezTo>
                <a:cubicBezTo>
                  <a:pt x="3980543" y="810736"/>
                  <a:pt x="3979900" y="978310"/>
                  <a:pt x="3967011" y="1146396"/>
                </a:cubicBezTo>
                <a:cubicBezTo>
                  <a:pt x="3954123" y="1321150"/>
                  <a:pt x="3931569" y="1495262"/>
                  <a:pt x="3940203" y="1671170"/>
                </a:cubicBezTo>
                <a:cubicBezTo>
                  <a:pt x="3945230" y="1770534"/>
                  <a:pt x="3953091" y="1869643"/>
                  <a:pt x="3953091" y="1969263"/>
                </a:cubicBezTo>
                <a:cubicBezTo>
                  <a:pt x="3955799" y="2447623"/>
                  <a:pt x="3948581" y="2926496"/>
                  <a:pt x="3959665" y="3405241"/>
                </a:cubicBezTo>
                <a:cubicBezTo>
                  <a:pt x="3962629" y="3529479"/>
                  <a:pt x="3949097" y="3653076"/>
                  <a:pt x="3946777" y="3777057"/>
                </a:cubicBezTo>
                <a:cubicBezTo>
                  <a:pt x="3944973" y="3878089"/>
                  <a:pt x="3947873" y="3979056"/>
                  <a:pt x="3950499" y="4080023"/>
                </a:cubicBezTo>
                <a:lnTo>
                  <a:pt x="3952324" y="4346210"/>
                </a:lnTo>
                <a:lnTo>
                  <a:pt x="3923793" y="4344582"/>
                </a:lnTo>
                <a:cubicBezTo>
                  <a:pt x="3869166" y="4337251"/>
                  <a:pt x="3813841" y="4336693"/>
                  <a:pt x="3759075" y="4342933"/>
                </a:cubicBezTo>
                <a:cubicBezTo>
                  <a:pt x="3703277" y="4347626"/>
                  <a:pt x="3647607" y="4354981"/>
                  <a:pt x="3591682" y="4357645"/>
                </a:cubicBezTo>
                <a:cubicBezTo>
                  <a:pt x="3349688" y="4370998"/>
                  <a:pt x="3107046" y="4367447"/>
                  <a:pt x="2865549" y="4346991"/>
                </a:cubicBezTo>
                <a:cubicBezTo>
                  <a:pt x="2661378" y="4329084"/>
                  <a:pt x="2456048" y="4328501"/>
                  <a:pt x="2251775" y="4345215"/>
                </a:cubicBezTo>
                <a:cubicBezTo>
                  <a:pt x="2200819" y="4349148"/>
                  <a:pt x="2149862" y="4359293"/>
                  <a:pt x="2098906" y="4351937"/>
                </a:cubicBezTo>
                <a:cubicBezTo>
                  <a:pt x="2025044" y="4342895"/>
                  <a:pt x="1950494" y="4340688"/>
                  <a:pt x="1876224" y="4345343"/>
                </a:cubicBezTo>
                <a:cubicBezTo>
                  <a:pt x="1700042" y="4352318"/>
                  <a:pt x="1523986" y="4361576"/>
                  <a:pt x="1347676" y="4359039"/>
                </a:cubicBezTo>
                <a:cubicBezTo>
                  <a:pt x="1064484" y="4355108"/>
                  <a:pt x="781420" y="4341031"/>
                  <a:pt x="498101" y="4351430"/>
                </a:cubicBezTo>
                <a:cubicBezTo>
                  <a:pt x="364340" y="4356376"/>
                  <a:pt x="230578" y="4360752"/>
                  <a:pt x="96817" y="4355568"/>
                </a:cubicBezTo>
                <a:lnTo>
                  <a:pt x="0" y="4349268"/>
                </a:lnTo>
                <a:close/>
              </a:path>
            </a:pathLst>
          </a:custGeom>
        </p:spPr>
      </p:pic>
      <p:pic>
        <p:nvPicPr>
          <p:cNvPr id="4" name="Picture 3" descr="A group of children sitting at desks in a classroom&#10;&#10;Description automatically generated">
            <a:extLst>
              <a:ext uri="{FF2B5EF4-FFF2-40B4-BE49-F238E27FC236}">
                <a16:creationId xmlns:a16="http://schemas.microsoft.com/office/drawing/2014/main" id="{B634BDE2-F1A7-83A8-87D0-2AD1C6D8F8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r="9628" b="-5"/>
          <a:stretch/>
        </p:blipFill>
        <p:spPr>
          <a:xfrm>
            <a:off x="4148881" y="-1"/>
            <a:ext cx="3872656" cy="4306594"/>
          </a:xfrm>
          <a:custGeom>
            <a:avLst/>
            <a:gdLst/>
            <a:ahLst/>
            <a:cxnLst/>
            <a:rect l="l" t="t" r="r" b="b"/>
            <a:pathLst>
              <a:path w="3872656" h="4370715">
                <a:moveTo>
                  <a:pt x="9308" y="0"/>
                </a:moveTo>
                <a:lnTo>
                  <a:pt x="3851998" y="0"/>
                </a:lnTo>
                <a:lnTo>
                  <a:pt x="3841520" y="444702"/>
                </a:lnTo>
                <a:cubicBezTo>
                  <a:pt x="3839973" y="512270"/>
                  <a:pt x="3836622" y="580351"/>
                  <a:pt x="3848351" y="647278"/>
                </a:cubicBezTo>
                <a:cubicBezTo>
                  <a:pt x="3877736" y="814210"/>
                  <a:pt x="3877092" y="981784"/>
                  <a:pt x="3864203" y="1149870"/>
                </a:cubicBezTo>
                <a:cubicBezTo>
                  <a:pt x="3851315" y="1324624"/>
                  <a:pt x="3828761" y="1498736"/>
                  <a:pt x="3837395" y="1674644"/>
                </a:cubicBezTo>
                <a:cubicBezTo>
                  <a:pt x="3842422" y="1774008"/>
                  <a:pt x="3850284" y="1873117"/>
                  <a:pt x="3850284" y="1972737"/>
                </a:cubicBezTo>
                <a:cubicBezTo>
                  <a:pt x="3852991" y="2451097"/>
                  <a:pt x="3845773" y="2929970"/>
                  <a:pt x="3856857" y="3408715"/>
                </a:cubicBezTo>
                <a:cubicBezTo>
                  <a:pt x="3859821" y="3532953"/>
                  <a:pt x="3846289" y="3656550"/>
                  <a:pt x="3843969" y="3780531"/>
                </a:cubicBezTo>
                <a:cubicBezTo>
                  <a:pt x="3842165" y="3881563"/>
                  <a:pt x="3845065" y="3982530"/>
                  <a:pt x="3847691" y="4083497"/>
                </a:cubicBezTo>
                <a:lnTo>
                  <a:pt x="3849494" y="4346466"/>
                </a:lnTo>
                <a:lnTo>
                  <a:pt x="3739963" y="4345485"/>
                </a:lnTo>
                <a:cubicBezTo>
                  <a:pt x="3702780" y="4346420"/>
                  <a:pt x="3665581" y="4348259"/>
                  <a:pt x="3628383" y="4349908"/>
                </a:cubicBezTo>
                <a:cubicBezTo>
                  <a:pt x="3508316" y="4356655"/>
                  <a:pt x="3387918" y="4354828"/>
                  <a:pt x="3268119" y="4344454"/>
                </a:cubicBezTo>
                <a:cubicBezTo>
                  <a:pt x="3196206" y="4335589"/>
                  <a:pt x="3123466" y="4335589"/>
                  <a:pt x="3051553" y="4344454"/>
                </a:cubicBezTo>
                <a:cubicBezTo>
                  <a:pt x="2869715" y="4368829"/>
                  <a:pt x="2685977" y="4376260"/>
                  <a:pt x="2502751" y="4366648"/>
                </a:cubicBezTo>
                <a:cubicBezTo>
                  <a:pt x="2288987" y="4357263"/>
                  <a:pt x="2075733" y="4337859"/>
                  <a:pt x="1861843" y="4332533"/>
                </a:cubicBezTo>
                <a:cubicBezTo>
                  <a:pt x="1726297" y="4329109"/>
                  <a:pt x="1589733" y="4319851"/>
                  <a:pt x="1455972" y="4342552"/>
                </a:cubicBezTo>
                <a:cubicBezTo>
                  <a:pt x="1319536" y="4365887"/>
                  <a:pt x="1184374" y="4354980"/>
                  <a:pt x="1048318" y="4348258"/>
                </a:cubicBezTo>
                <a:cubicBezTo>
                  <a:pt x="946532" y="4340953"/>
                  <a:pt x="844365" y="4340953"/>
                  <a:pt x="742578" y="4348258"/>
                </a:cubicBezTo>
                <a:cubicBezTo>
                  <a:pt x="618869" y="4360661"/>
                  <a:pt x="494432" y="4364263"/>
                  <a:pt x="370214" y="4359038"/>
                </a:cubicBezTo>
                <a:cubicBezTo>
                  <a:pt x="296007" y="4355170"/>
                  <a:pt x="221738" y="4351270"/>
                  <a:pt x="147421" y="4348702"/>
                </a:cubicBezTo>
                <a:lnTo>
                  <a:pt x="13040" y="4347289"/>
                </a:lnTo>
                <a:lnTo>
                  <a:pt x="371" y="4103870"/>
                </a:lnTo>
                <a:cubicBezTo>
                  <a:pt x="-757" y="4012134"/>
                  <a:pt x="886" y="3920334"/>
                  <a:pt x="2690" y="3828598"/>
                </a:cubicBezTo>
                <a:cubicBezTo>
                  <a:pt x="5913" y="3670768"/>
                  <a:pt x="16095" y="3513067"/>
                  <a:pt x="20090" y="3355238"/>
                </a:cubicBezTo>
                <a:cubicBezTo>
                  <a:pt x="25761" y="3127790"/>
                  <a:pt x="3336" y="2900469"/>
                  <a:pt x="10940" y="2573142"/>
                </a:cubicBezTo>
                <a:cubicBezTo>
                  <a:pt x="20218" y="2391979"/>
                  <a:pt x="14032" y="2111578"/>
                  <a:pt x="14677" y="1830024"/>
                </a:cubicBezTo>
                <a:cubicBezTo>
                  <a:pt x="15451" y="1640269"/>
                  <a:pt x="5268" y="1450771"/>
                  <a:pt x="6171" y="1261145"/>
                </a:cubicBezTo>
                <a:cubicBezTo>
                  <a:pt x="6815" y="1121522"/>
                  <a:pt x="19961" y="982540"/>
                  <a:pt x="25374" y="843301"/>
                </a:cubicBezTo>
                <a:cubicBezTo>
                  <a:pt x="30078" y="673215"/>
                  <a:pt x="25426" y="502988"/>
                  <a:pt x="11455" y="333401"/>
                </a:cubicBezTo>
                <a:cubicBezTo>
                  <a:pt x="4817" y="239678"/>
                  <a:pt x="5623" y="145890"/>
                  <a:pt x="8088" y="52087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r="6019" b="-4"/>
          <a:stretch/>
        </p:blipFill>
        <p:spPr>
          <a:xfrm>
            <a:off x="8194953" y="-1"/>
            <a:ext cx="3997047" cy="4306593"/>
          </a:xfrm>
          <a:custGeom>
            <a:avLst/>
            <a:gdLst/>
            <a:ahLst/>
            <a:cxnLst/>
            <a:rect l="l" t="t" r="r" b="b"/>
            <a:pathLst>
              <a:path w="3997047" h="4358703">
                <a:moveTo>
                  <a:pt x="9389" y="0"/>
                </a:moveTo>
                <a:lnTo>
                  <a:pt x="3997047" y="0"/>
                </a:lnTo>
                <a:lnTo>
                  <a:pt x="3997047" y="4347477"/>
                </a:lnTo>
                <a:lnTo>
                  <a:pt x="3922844" y="4341211"/>
                </a:lnTo>
                <a:cubicBezTo>
                  <a:pt x="3821334" y="4336140"/>
                  <a:pt x="3719771" y="4340396"/>
                  <a:pt x="3618208" y="4343440"/>
                </a:cubicBezTo>
                <a:cubicBezTo>
                  <a:pt x="3488013" y="4347245"/>
                  <a:pt x="3357819" y="4358659"/>
                  <a:pt x="3227370" y="4344455"/>
                </a:cubicBezTo>
                <a:cubicBezTo>
                  <a:pt x="3152388" y="4335717"/>
                  <a:pt x="3076577" y="4336833"/>
                  <a:pt x="3001887" y="4347752"/>
                </a:cubicBezTo>
                <a:cubicBezTo>
                  <a:pt x="2932216" y="4357340"/>
                  <a:pt x="2861768" y="4360092"/>
                  <a:pt x="2791563" y="4355995"/>
                </a:cubicBezTo>
                <a:cubicBezTo>
                  <a:pt x="2658694" y="4350416"/>
                  <a:pt x="2524678" y="4346991"/>
                  <a:pt x="2391171" y="4351303"/>
                </a:cubicBezTo>
                <a:cubicBezTo>
                  <a:pt x="2185433" y="4357898"/>
                  <a:pt x="1979696" y="4363985"/>
                  <a:pt x="1773830" y="4351303"/>
                </a:cubicBezTo>
                <a:cubicBezTo>
                  <a:pt x="1620961" y="4342172"/>
                  <a:pt x="1468090" y="4341031"/>
                  <a:pt x="1315220" y="4345723"/>
                </a:cubicBezTo>
                <a:cubicBezTo>
                  <a:pt x="1162350" y="4350416"/>
                  <a:pt x="1009480" y="4359927"/>
                  <a:pt x="856610" y="4351303"/>
                </a:cubicBezTo>
                <a:cubicBezTo>
                  <a:pt x="678261" y="4341158"/>
                  <a:pt x="499913" y="4342933"/>
                  <a:pt x="321565" y="4344708"/>
                </a:cubicBezTo>
                <a:cubicBezTo>
                  <a:pt x="235449" y="4345596"/>
                  <a:pt x="149428" y="4348323"/>
                  <a:pt x="63422" y="4349686"/>
                </a:cubicBezTo>
                <a:lnTo>
                  <a:pt x="12951" y="4349060"/>
                </a:lnTo>
                <a:lnTo>
                  <a:pt x="371" y="4107346"/>
                </a:lnTo>
                <a:cubicBezTo>
                  <a:pt x="-757" y="4015610"/>
                  <a:pt x="887" y="3923810"/>
                  <a:pt x="2691" y="3832074"/>
                </a:cubicBezTo>
                <a:cubicBezTo>
                  <a:pt x="5913" y="3674244"/>
                  <a:pt x="16095" y="3516543"/>
                  <a:pt x="20090" y="3358714"/>
                </a:cubicBezTo>
                <a:cubicBezTo>
                  <a:pt x="25761" y="3131266"/>
                  <a:pt x="3336" y="2903945"/>
                  <a:pt x="10940" y="2576618"/>
                </a:cubicBezTo>
                <a:cubicBezTo>
                  <a:pt x="20219" y="2395455"/>
                  <a:pt x="14032" y="2115054"/>
                  <a:pt x="14677" y="1833500"/>
                </a:cubicBezTo>
                <a:cubicBezTo>
                  <a:pt x="15451" y="1643745"/>
                  <a:pt x="5269" y="1454247"/>
                  <a:pt x="6171" y="1264621"/>
                </a:cubicBezTo>
                <a:cubicBezTo>
                  <a:pt x="6815" y="1124998"/>
                  <a:pt x="19961" y="986016"/>
                  <a:pt x="25375" y="846777"/>
                </a:cubicBezTo>
                <a:cubicBezTo>
                  <a:pt x="30078" y="676691"/>
                  <a:pt x="25426" y="506464"/>
                  <a:pt x="11455" y="336877"/>
                </a:cubicBezTo>
                <a:cubicBezTo>
                  <a:pt x="4818" y="243154"/>
                  <a:pt x="5623" y="149366"/>
                  <a:pt x="8088" y="55563"/>
                </a:cubicBezTo>
                <a:close/>
              </a:path>
            </a:pathLst>
          </a:cu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D2758DA7-6A89-49A1-B9F5-546D99324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22904" y="5413767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4413582" y="4544570"/>
            <a:ext cx="7147481" cy="1703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 potential for AI to create new forms of education, such as an AI tutor that adapts to individuals' learning abilities and styles.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84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6"/>
            <a:ext cx="5319318" cy="12810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Discussion on AI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" r="652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643468" y="2840567"/>
            <a:ext cx="3777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discussion on AI and ethics, including the potential for AI to create new forms of content and misinformation, and the need for defenses against these types of attacks.</a:t>
            </a:r>
          </a:p>
        </p:txBody>
      </p:sp>
    </p:spTree>
    <p:extLst>
      <p:ext uri="{BB962C8B-B14F-4D97-AF65-F5344CB8AC3E}">
        <p14:creationId xmlns:p14="http://schemas.microsoft.com/office/powerpoint/2010/main" val="16506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1137034" y="2207977"/>
            <a:ext cx="3968365" cy="4046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In conclusion, while there are valid concerns about the potential of AI systems:</a:t>
            </a:r>
            <a:b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- Become too complex or opaque,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Ongoing research and development efforts aimed at making these systems: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Transparent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Interpretable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Aligned with human values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Are crucial steps towards harnessing their full potential responsibly.</a:t>
            </a:r>
          </a:p>
        </p:txBody>
      </p:sp>
      <p:pic>
        <p:nvPicPr>
          <p:cNvPr id="5" name="Picture 4" descr="A person with blue hair&#10;&#10;Description automatically generated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1" r="3" b="18334"/>
          <a:stretch/>
        </p:blipFill>
        <p:spPr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4" name="Picture 3" descr="A colorful stained glass with human faces&#10;&#10;Description automatically generated with medium confidence">
            <a:extLst>
              <a:ext uri="{FF2B5EF4-FFF2-40B4-BE49-F238E27FC236}">
                <a16:creationId xmlns:a16="http://schemas.microsoft.com/office/drawing/2014/main" id="{8AAF7119-EA94-3AE6-988A-513DB2BE4A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7" r="-3" b="30142"/>
          <a:stretch/>
        </p:blipFill>
        <p:spPr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3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7" r="-1" b="10516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Showcase a Streamlit application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Integration with API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Customization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364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Questions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ith grey hair and beard&#10;&#10;Description automatically generated">
            <a:extLst>
              <a:ext uri="{FF2B5EF4-FFF2-40B4-BE49-F238E27FC236}">
                <a16:creationId xmlns:a16="http://schemas.microsoft.com/office/drawing/2014/main" id="{0045CE3B-02E0-65C6-B530-A60C5F733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9887363" y="297382"/>
            <a:ext cx="2106338" cy="2106338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9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6657715" y="2990818"/>
            <a:ext cx="4195673" cy="2913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Questions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Linkedin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/in/ppaixao/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Github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  <a:hlinkClick r:id="rId4"/>
              </a:rPr>
              <a:t>https://github.com/paulospx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  <a:hlinkClick r:id="rId5"/>
              </a:rPr>
              <a:t>https://github.com/paulospx/ai-powered-finance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Thank you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3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9" name="Picture 8" descr="A mosaic of a robot&#10;&#10;Description automatically generated">
            <a:extLst>
              <a:ext uri="{FF2B5EF4-FFF2-40B4-BE49-F238E27FC236}">
                <a16:creationId xmlns:a16="http://schemas.microsoft.com/office/drawing/2014/main" id="{6303E166-02D4-4031-2380-52CB9DF0FE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68" y="1375692"/>
            <a:ext cx="3978392" cy="39783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8434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figure of a person with headphones on a desk&#10;&#10;Description automatically generated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1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The Future of AI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Opportunities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Challenges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Impact on various field: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Physics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Medicine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Economics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145" y="589979"/>
            <a:ext cx="4918074" cy="990596"/>
          </a:xfrm>
        </p:spPr>
        <p:txBody>
          <a:bodyPr>
            <a:normAutofit/>
          </a:bodyPr>
          <a:lstStyle/>
          <a:p>
            <a:r>
              <a:rPr lang="nl-NL" sz="4000"/>
              <a:t>Future of AI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62197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18965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Accelerating Construction of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r="673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643468" y="2840567"/>
            <a:ext cx="3777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speed of construction of systems is accelerating, and AI will enable humans to build complex systems quickly.</a:t>
            </a:r>
          </a:p>
        </p:txBody>
      </p:sp>
    </p:spTree>
    <p:extLst>
      <p:ext uri="{BB962C8B-B14F-4D97-AF65-F5344CB8AC3E}">
        <p14:creationId xmlns:p14="http://schemas.microsoft.com/office/powerpoint/2010/main" val="3000086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Increased Productivity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AI will increase productivity, potentially doubling it, and this could lead to significant economic growth and changes in the job market.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31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hand holding a phone&#10;&#10;Description automatically generated">
            <a:extLst>
              <a:ext uri="{FF2B5EF4-FFF2-40B4-BE49-F238E27FC236}">
                <a16:creationId xmlns:a16="http://schemas.microsoft.com/office/drawing/2014/main" id="{6E91C8FD-B6B0-82F3-5BB5-46F66DD54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5" r="14746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Content Placeholder 4" descr="A person in a robe behind a stained glass window&#10;&#10;Description automatically generated">
            <a:extLst>
              <a:ext uri="{FF2B5EF4-FFF2-40B4-BE49-F238E27FC236}">
                <a16:creationId xmlns:a16="http://schemas.microsoft.com/office/drawing/2014/main" id="{B823C139-0851-552B-2EA9-A12E102C12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r="16292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CA92D-6B7A-FA2B-9E77-0033B512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nl-NL" sz="4000"/>
              <a:t>Polymaths</a:t>
            </a:r>
            <a:endParaRPr lang="en-US" sz="40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4F24335-5DB2-AFD3-6C89-6C15307AD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171"/>
            <a:ext cx="3361944" cy="3918792"/>
          </a:xfrm>
        </p:spPr>
        <p:txBody>
          <a:bodyPr>
            <a:normAutofit/>
          </a:bodyPr>
          <a:lstStyle/>
          <a:p>
            <a:r>
              <a:rPr lang="nl-NL" sz="1800"/>
              <a:t>A polymath (Greek: </a:t>
            </a:r>
            <a:r>
              <a:rPr lang="el-GR" sz="1800"/>
              <a:t>πολυμαθής, </a:t>
            </a:r>
            <a:r>
              <a:rPr lang="nl-NL" sz="1800"/>
              <a:t>romanized: polymathēs, lit. 'having learned much'; Latin: homo universalis, lit. 'universal human')[1] or polyhistor (Greek: </a:t>
            </a:r>
            <a:r>
              <a:rPr lang="el-GR" sz="1800"/>
              <a:t>πολυΐστωρ, </a:t>
            </a:r>
            <a:r>
              <a:rPr lang="nl-NL" sz="1800"/>
              <a:t>romanized: poly'īstor, lit. 'well-learned')[2] is an individual whose knowledge spans many different subjects, known to draw on complex bodies of knowledge to solve specific problems.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47636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490538"/>
            <a:ext cx="5613396" cy="8374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Challenges in Applying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8" r="554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6417734" y="2614613"/>
            <a:ext cx="5291663" cy="1191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There are still challenges in applying AI to fields like Physics, and AI is not yet capable of making creative leaps like Einstein's discovery of general relativity.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24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1" y="327025"/>
            <a:ext cx="5324477" cy="1630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Benefits of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481013" y="2286001"/>
            <a:ext cx="5324475" cy="3919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AI can be useful for solving complex problems that involve large amounts of data, and the benefits of AI are most pronounced when there is a large amount of data available.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" r="4600"/>
          <a:stretch/>
        </p:blipFill>
        <p:spPr>
          <a:xfrm>
            <a:off x="5966355" y="1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75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Open-Source vs. Closed-Source AI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" r="-2" b="559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7320465" y="2194102"/>
            <a:ext cx="4140013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debate around open-source vs. closed-source AI models, and the potential for copying adaptation open-source models.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8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136D37-A186-8847-6A32-DD2D259B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5" y="609600"/>
            <a:ext cx="3882108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Development of Smaller AI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D6902-F826-8A2F-3454-F9BFE5ACA2C3}"/>
              </a:ext>
            </a:extLst>
          </p:cNvPr>
          <p:cNvSpPr txBox="1"/>
          <p:nvPr/>
        </p:nvSpPr>
        <p:spPr>
          <a:xfrm>
            <a:off x="850606" y="2194102"/>
            <a:ext cx="3445170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 development of smaller, more efficient AI models, such as the llama 2 model, which is 10 times smaller than the original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C7AA-AC50-D0A5-B5AE-3C41522D32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3" b="3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A89BFB-4404-A21C-6432-EABEFB690AC6}"/>
              </a:ext>
            </a:extLst>
          </p:cNvPr>
          <p:cNvSpPr txBox="1"/>
          <p:nvPr/>
        </p:nvSpPr>
        <p:spPr>
          <a:xfrm>
            <a:off x="6570572" y="1641468"/>
            <a:ext cx="4195673" cy="441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2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dn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1137</TotalTime>
  <Words>658</Words>
  <Application>Microsoft Office PowerPoint</Application>
  <PresentationFormat>Widescreen</PresentationFormat>
  <Paragraphs>85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-apple-system</vt:lpstr>
      <vt:lpstr>Aptos</vt:lpstr>
      <vt:lpstr>Aptos Display</vt:lpstr>
      <vt:lpstr>Arial</vt:lpstr>
      <vt:lpstr>Calibri</vt:lpstr>
      <vt:lpstr>Calibri Light</vt:lpstr>
      <vt:lpstr>Roboto</vt:lpstr>
      <vt:lpstr>office theme</vt:lpstr>
      <vt:lpstr>Midnight</vt:lpstr>
      <vt:lpstr>AI-Powered Finance</vt:lpstr>
      <vt:lpstr>Future of AI</vt:lpstr>
      <vt:lpstr>Accelerating Construction of Systems</vt:lpstr>
      <vt:lpstr>Increased Productivity</vt:lpstr>
      <vt:lpstr>Polymaths</vt:lpstr>
      <vt:lpstr>Challenges in Applying AI</vt:lpstr>
      <vt:lpstr>Benefits of AI</vt:lpstr>
      <vt:lpstr>Open-Source vs. Closed-Source AI Models</vt:lpstr>
      <vt:lpstr>Development of Smaller AI Models</vt:lpstr>
      <vt:lpstr>Potential for AI to Create New Forms of Content</vt:lpstr>
      <vt:lpstr>Potential for AI to Create New Forms of Misinformation</vt:lpstr>
      <vt:lpstr>Potential for AI to Create New Forms of Social Media</vt:lpstr>
      <vt:lpstr>Potential for AI to Create New Forms of Education</vt:lpstr>
      <vt:lpstr>Discussion on AI and Ethics</vt:lpstr>
      <vt:lpstr>Conclusion</vt:lpstr>
      <vt:lpstr>Demo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 Silva Paixao, Paulo</cp:lastModifiedBy>
  <cp:revision>64</cp:revision>
  <dcterms:created xsi:type="dcterms:W3CDTF">2013-07-15T20:26:40Z</dcterms:created>
  <dcterms:modified xsi:type="dcterms:W3CDTF">2024-06-18T09:01:34Z</dcterms:modified>
</cp:coreProperties>
</file>